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EFDF-3A8E-41A5-B523-3599F2E831AC}" type="datetimeFigureOut">
              <a:rPr lang="nl-NL" smtClean="0"/>
              <a:pPr/>
              <a:t>29-10-2012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11B-93DF-429D-9C7C-66658FE201D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EFDF-3A8E-41A5-B523-3599F2E831AC}" type="datetimeFigureOut">
              <a:rPr lang="nl-NL" smtClean="0"/>
              <a:pPr/>
              <a:t>29-10-2012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11B-93DF-429D-9C7C-66658FE201D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EFDF-3A8E-41A5-B523-3599F2E831AC}" type="datetimeFigureOut">
              <a:rPr lang="nl-NL" smtClean="0"/>
              <a:pPr/>
              <a:t>29-10-2012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11B-93DF-429D-9C7C-66658FE201D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EFDF-3A8E-41A5-B523-3599F2E831AC}" type="datetimeFigureOut">
              <a:rPr lang="nl-NL" smtClean="0"/>
              <a:pPr/>
              <a:t>29-10-2012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11B-93DF-429D-9C7C-66658FE201D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EFDF-3A8E-41A5-B523-3599F2E831AC}" type="datetimeFigureOut">
              <a:rPr lang="nl-NL" smtClean="0"/>
              <a:pPr/>
              <a:t>29-10-2012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11B-93DF-429D-9C7C-66658FE201D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EFDF-3A8E-41A5-B523-3599F2E831AC}" type="datetimeFigureOut">
              <a:rPr lang="nl-NL" smtClean="0"/>
              <a:pPr/>
              <a:t>29-10-2012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11B-93DF-429D-9C7C-66658FE201D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EFDF-3A8E-41A5-B523-3599F2E831AC}" type="datetimeFigureOut">
              <a:rPr lang="nl-NL" smtClean="0"/>
              <a:pPr/>
              <a:t>29-10-2012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11B-93DF-429D-9C7C-66658FE201D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EFDF-3A8E-41A5-B523-3599F2E831AC}" type="datetimeFigureOut">
              <a:rPr lang="nl-NL" smtClean="0"/>
              <a:pPr/>
              <a:t>29-10-2012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11B-93DF-429D-9C7C-66658FE201D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EFDF-3A8E-41A5-B523-3599F2E831AC}" type="datetimeFigureOut">
              <a:rPr lang="nl-NL" smtClean="0"/>
              <a:pPr/>
              <a:t>29-10-2012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11B-93DF-429D-9C7C-66658FE201D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EFDF-3A8E-41A5-B523-3599F2E831AC}" type="datetimeFigureOut">
              <a:rPr lang="nl-NL" smtClean="0"/>
              <a:pPr/>
              <a:t>29-10-2012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11B-93DF-429D-9C7C-66658FE201D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EFDF-3A8E-41A5-B523-3599F2E831AC}" type="datetimeFigureOut">
              <a:rPr lang="nl-NL" smtClean="0"/>
              <a:pPr/>
              <a:t>29-10-2012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11B-93DF-429D-9C7C-66658FE201D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BEFDF-3A8E-41A5-B523-3599F2E831AC}" type="datetimeFigureOut">
              <a:rPr lang="nl-NL" smtClean="0"/>
              <a:pPr/>
              <a:t>29-10-2012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D611B-93DF-429D-9C7C-66658FE201D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3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8064896" cy="792087"/>
          </a:xfrm>
        </p:spPr>
        <p:txBody>
          <a:bodyPr>
            <a:normAutofit/>
          </a:bodyPr>
          <a:lstStyle/>
          <a:p>
            <a:r>
              <a:rPr lang="nl-NL" sz="3600" b="1" dirty="0" smtClean="0">
                <a:solidFill>
                  <a:schemeClr val="accent4">
                    <a:lumMod val="75000"/>
                  </a:schemeClr>
                </a:solidFill>
              </a:rPr>
              <a:t>Benadrukt persoonlijk voornaamwoord</a:t>
            </a:r>
            <a:endParaRPr lang="nl-NL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Ondertitel 4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7776864" cy="4752528"/>
          </a:xfrm>
        </p:spPr>
        <p:txBody>
          <a:bodyPr>
            <a:normAutofit/>
          </a:bodyPr>
          <a:lstStyle/>
          <a:p>
            <a:pPr algn="l"/>
            <a:r>
              <a:rPr lang="nl-NL" sz="2800" u="sng" dirty="0" smtClean="0">
                <a:solidFill>
                  <a:schemeClr val="tx1"/>
                </a:solidFill>
              </a:rPr>
              <a:t>Vormen</a:t>
            </a:r>
          </a:p>
          <a:p>
            <a:pPr algn="l"/>
            <a:endParaRPr lang="nl-NL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8" name="Tabel 7"/>
          <p:cNvGraphicFramePr>
            <a:graphicFrameLocks noGrp="1"/>
          </p:cNvGraphicFramePr>
          <p:nvPr/>
        </p:nvGraphicFramePr>
        <p:xfrm>
          <a:off x="755576" y="1916832"/>
          <a:ext cx="784887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90"/>
                <a:gridCol w="2616290"/>
                <a:gridCol w="2616290"/>
              </a:tblGrid>
              <a:tr h="496055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b="1" dirty="0" smtClean="0"/>
                        <a:t>als</a:t>
                      </a:r>
                      <a:r>
                        <a:rPr lang="nl-NL" sz="2800" b="1" baseline="0" dirty="0" smtClean="0"/>
                        <a:t> onderwerp</a:t>
                      </a:r>
                      <a:endParaRPr lang="nl-NL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b="1" dirty="0" smtClean="0"/>
                        <a:t>met nadruk</a:t>
                      </a:r>
                      <a:endParaRPr lang="nl-NL" sz="2800" b="1" dirty="0"/>
                    </a:p>
                  </a:txBody>
                  <a:tcPr/>
                </a:tc>
              </a:tr>
              <a:tr h="496055">
                <a:tc>
                  <a:txBody>
                    <a:bodyPr/>
                    <a:lstStyle/>
                    <a:p>
                      <a:r>
                        <a:rPr lang="nl-NL" sz="2400" b="1" dirty="0" smtClean="0"/>
                        <a:t>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b="0" dirty="0" smtClean="0"/>
                        <a:t>je</a:t>
                      </a:r>
                      <a:endParaRPr lang="nl-NL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b="1" dirty="0" err="1" smtClean="0">
                          <a:solidFill>
                            <a:srgbClr val="FF0000"/>
                          </a:solidFill>
                        </a:rPr>
                        <a:t>moi</a:t>
                      </a:r>
                      <a:endParaRPr lang="nl-NL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96055">
                <a:tc>
                  <a:txBody>
                    <a:bodyPr/>
                    <a:lstStyle/>
                    <a:p>
                      <a:r>
                        <a:rPr lang="nl-NL" sz="2400" b="1" dirty="0" smtClean="0"/>
                        <a:t>jij</a:t>
                      </a:r>
                      <a:endParaRPr lang="nl-N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err="1" smtClean="0"/>
                        <a:t>tu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b="1" dirty="0" err="1" smtClean="0">
                          <a:solidFill>
                            <a:srgbClr val="FF0000"/>
                          </a:solidFill>
                        </a:rPr>
                        <a:t>toi</a:t>
                      </a:r>
                      <a:endParaRPr lang="nl-NL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96055">
                <a:tc>
                  <a:txBody>
                    <a:bodyPr/>
                    <a:lstStyle/>
                    <a:p>
                      <a:r>
                        <a:rPr lang="nl-NL" sz="2400" b="1" dirty="0" smtClean="0"/>
                        <a:t>hij</a:t>
                      </a:r>
                      <a:endParaRPr lang="nl-N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err="1" smtClean="0"/>
                        <a:t>il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b="1" dirty="0" smtClean="0">
                          <a:solidFill>
                            <a:srgbClr val="FF0000"/>
                          </a:solidFill>
                        </a:rPr>
                        <a:t>lui</a:t>
                      </a:r>
                      <a:endParaRPr lang="nl-NL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96055">
                <a:tc>
                  <a:txBody>
                    <a:bodyPr/>
                    <a:lstStyle/>
                    <a:p>
                      <a:r>
                        <a:rPr lang="nl-NL" sz="2400" b="1" dirty="0" smtClean="0"/>
                        <a:t>zij</a:t>
                      </a:r>
                      <a:endParaRPr lang="nl-N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err="1" smtClean="0"/>
                        <a:t>elle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b="1" dirty="0" err="1" smtClean="0">
                          <a:solidFill>
                            <a:srgbClr val="FF0000"/>
                          </a:solidFill>
                        </a:rPr>
                        <a:t>elle</a:t>
                      </a:r>
                      <a:endParaRPr lang="nl-NL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96055">
                <a:tc>
                  <a:txBody>
                    <a:bodyPr/>
                    <a:lstStyle/>
                    <a:p>
                      <a:r>
                        <a:rPr lang="nl-NL" sz="2400" b="1" dirty="0" smtClean="0"/>
                        <a:t>wij</a:t>
                      </a:r>
                      <a:endParaRPr lang="nl-N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err="1" smtClean="0"/>
                        <a:t>nous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b="1" dirty="0" err="1" smtClean="0">
                          <a:solidFill>
                            <a:srgbClr val="FF0000"/>
                          </a:solidFill>
                        </a:rPr>
                        <a:t>nous</a:t>
                      </a:r>
                      <a:endParaRPr lang="nl-NL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96055">
                <a:tc>
                  <a:txBody>
                    <a:bodyPr/>
                    <a:lstStyle/>
                    <a:p>
                      <a:r>
                        <a:rPr lang="nl-NL" sz="2400" b="1" dirty="0" smtClean="0"/>
                        <a:t>jullie/u</a:t>
                      </a:r>
                      <a:endParaRPr lang="nl-N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err="1" smtClean="0"/>
                        <a:t>vous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b="1" dirty="0" err="1" smtClean="0">
                          <a:solidFill>
                            <a:srgbClr val="FF0000"/>
                          </a:solidFill>
                        </a:rPr>
                        <a:t>vous</a:t>
                      </a:r>
                      <a:endParaRPr lang="nl-NL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96055">
                <a:tc>
                  <a:txBody>
                    <a:bodyPr/>
                    <a:lstStyle/>
                    <a:p>
                      <a:r>
                        <a:rPr lang="nl-NL" sz="2400" b="1" dirty="0" smtClean="0"/>
                        <a:t>zij (mannelijk)</a:t>
                      </a:r>
                      <a:endParaRPr lang="nl-N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err="1" smtClean="0"/>
                        <a:t>ils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b="1" dirty="0" err="1" smtClean="0">
                          <a:solidFill>
                            <a:srgbClr val="FF0000"/>
                          </a:solidFill>
                        </a:rPr>
                        <a:t>eux</a:t>
                      </a:r>
                      <a:endParaRPr lang="nl-NL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96055">
                <a:tc>
                  <a:txBody>
                    <a:bodyPr/>
                    <a:lstStyle/>
                    <a:p>
                      <a:r>
                        <a:rPr lang="nl-NL" sz="2400" b="1" dirty="0" smtClean="0"/>
                        <a:t>zij (vrouwelijk</a:t>
                      </a:r>
                      <a:endParaRPr lang="nl-N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err="1" smtClean="0"/>
                        <a:t>elles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b="1" dirty="0" err="1" smtClean="0">
                          <a:solidFill>
                            <a:srgbClr val="FF0000"/>
                          </a:solidFill>
                        </a:rPr>
                        <a:t>elles</a:t>
                      </a:r>
                      <a:endParaRPr lang="nl-NL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4"/>
          <p:cNvSpPr txBox="1">
            <a:spLocks/>
          </p:cNvSpPr>
          <p:nvPr/>
        </p:nvSpPr>
        <p:spPr>
          <a:xfrm>
            <a:off x="683568" y="548680"/>
            <a:ext cx="7776864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Gebruik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 gebruikt het benadrukt persoonlijk</a:t>
            </a:r>
            <a:endParaRPr lang="nl-NL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voornaamwoord: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baseline="0" dirty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nl-NL" sz="32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Om een persoon te </a:t>
            </a:r>
            <a:r>
              <a:rPr kumimoji="0" lang="nl-NL" sz="32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benadrukken</a:t>
            </a:r>
            <a:r>
              <a:rPr kumimoji="0" lang="nl-NL" sz="32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baseline="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baseline="0" dirty="0" smtClean="0">
                <a:solidFill>
                  <a:schemeClr val="accent6"/>
                </a:solidFill>
              </a:rPr>
              <a:t>bijvoorbeeld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i="1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Maman</a:t>
            </a:r>
            <a:r>
              <a:rPr kumimoji="0" lang="nl-NL" sz="32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nl-NL" sz="3200" b="1" i="1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elle</a:t>
            </a:r>
            <a:r>
              <a:rPr lang="nl-NL" sz="3200" i="1" dirty="0" smtClean="0"/>
              <a:t>, </a:t>
            </a:r>
            <a:r>
              <a:rPr lang="nl-NL" sz="3200" i="1" dirty="0" err="1" smtClean="0"/>
              <a:t>elle</a:t>
            </a:r>
            <a:r>
              <a:rPr lang="nl-NL" sz="3200" i="1" dirty="0" smtClean="0"/>
              <a:t> </a:t>
            </a:r>
            <a:r>
              <a:rPr lang="nl-NL" sz="3200" i="1" dirty="0" err="1" smtClean="0"/>
              <a:t>aime</a:t>
            </a:r>
            <a:r>
              <a:rPr lang="nl-NL" sz="3200" i="1" dirty="0" smtClean="0"/>
              <a:t> </a:t>
            </a:r>
            <a:r>
              <a:rPr lang="nl-NL" sz="3200" i="1" dirty="0" err="1" smtClean="0"/>
              <a:t>le</a:t>
            </a:r>
            <a:r>
              <a:rPr lang="nl-NL" sz="3200" i="1" dirty="0" smtClean="0"/>
              <a:t> chocolat!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i="1" noProof="0" dirty="0" smtClean="0"/>
              <a:t>Mama, </a:t>
            </a:r>
            <a:r>
              <a:rPr lang="nl-NL" sz="3200" i="1" u="sng" noProof="0" dirty="0" err="1" smtClean="0"/>
              <a:t>zíj</a:t>
            </a:r>
            <a:r>
              <a:rPr lang="nl-NL" sz="3200" i="1" noProof="0" dirty="0" smtClean="0"/>
              <a:t> houdt van chocola!</a:t>
            </a:r>
            <a:endParaRPr kumimoji="0" lang="nl-NL" sz="3200" i="1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4"/>
          <p:cNvSpPr txBox="1">
            <a:spLocks/>
          </p:cNvSpPr>
          <p:nvPr/>
        </p:nvSpPr>
        <p:spPr>
          <a:xfrm>
            <a:off x="683568" y="548680"/>
            <a:ext cx="7776864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Na een </a:t>
            </a:r>
            <a:r>
              <a:rPr kumimoji="0" lang="nl-NL" sz="32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voorzetsel</a:t>
            </a:r>
            <a:r>
              <a:rPr kumimoji="0" lang="nl-NL" sz="32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baseline="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baseline="0" dirty="0" smtClean="0">
                <a:solidFill>
                  <a:schemeClr val="accent6"/>
                </a:solidFill>
              </a:rPr>
              <a:t>bijvoorbeeld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i="1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</a:t>
            </a:r>
            <a:r>
              <a:rPr kumimoji="0" lang="nl-NL" sz="32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i="1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donne</a:t>
            </a:r>
            <a:r>
              <a:rPr kumimoji="0" lang="nl-NL" sz="32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i="1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</a:t>
            </a:r>
            <a:r>
              <a:rPr kumimoji="0" lang="nl-NL" sz="32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i="1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livre</a:t>
            </a:r>
            <a:r>
              <a:rPr kumimoji="0" lang="nl-NL" sz="32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nl-NL" sz="3200" i="1" u="sng" dirty="0" smtClean="0"/>
              <a:t>à</a:t>
            </a:r>
            <a:r>
              <a:rPr lang="nl-NL" sz="3200" i="1" dirty="0" smtClean="0"/>
              <a:t> </a:t>
            </a:r>
            <a:r>
              <a:rPr lang="nl-NL" sz="3200" b="1" i="1" dirty="0" err="1" smtClean="0">
                <a:solidFill>
                  <a:srgbClr val="FF0000"/>
                </a:solidFill>
              </a:rPr>
              <a:t>moi</a:t>
            </a:r>
            <a:r>
              <a:rPr lang="nl-NL" sz="3200" i="1" dirty="0" smtClean="0"/>
              <a:t>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i="1" noProof="0" dirty="0" smtClean="0"/>
              <a:t>Hij geeft het boek </a:t>
            </a:r>
            <a:r>
              <a:rPr lang="nl-NL" sz="3200" i="1" u="sng" noProof="0" dirty="0" smtClean="0"/>
              <a:t>aan</a:t>
            </a:r>
            <a:r>
              <a:rPr lang="nl-NL" sz="3200" i="1" noProof="0" dirty="0" smtClean="0"/>
              <a:t> mij.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i="1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4"/>
          <p:cNvSpPr txBox="1">
            <a:spLocks/>
          </p:cNvSpPr>
          <p:nvPr/>
        </p:nvSpPr>
        <p:spPr>
          <a:xfrm>
            <a:off x="683568" y="548680"/>
            <a:ext cx="7776864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Na een </a:t>
            </a:r>
            <a:r>
              <a:rPr kumimoji="0" lang="nl-NL" sz="3200" b="1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c’est</a:t>
            </a:r>
            <a:r>
              <a:rPr kumimoji="0" lang="nl-NL" sz="32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</a:t>
            </a:r>
            <a:r>
              <a:rPr kumimoji="0" lang="nl-NL" sz="3200" b="1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</a:t>
            </a:r>
            <a:r>
              <a:rPr kumimoji="0" lang="nl-NL" sz="32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1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sont</a:t>
            </a:r>
            <a:r>
              <a:rPr kumimoji="0" lang="nl-NL" sz="32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(dat is/zijn).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baseline="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baseline="0" dirty="0" smtClean="0">
                <a:solidFill>
                  <a:schemeClr val="accent6"/>
                </a:solidFill>
              </a:rPr>
              <a:t>bijvoorbeeld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i="1" u="sng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C’est</a:t>
            </a:r>
            <a:r>
              <a:rPr kumimoji="0" lang="nl-NL" sz="32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1" i="1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toi</a:t>
            </a:r>
            <a:r>
              <a:rPr kumimoji="0" lang="nl-NL" sz="32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i="1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</a:t>
            </a:r>
            <a:r>
              <a:rPr kumimoji="0" lang="nl-NL" sz="32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fait </a:t>
            </a:r>
            <a:r>
              <a:rPr kumimoji="0" lang="nl-NL" sz="3200" i="1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cela</a:t>
            </a:r>
            <a:r>
              <a:rPr kumimoji="0" lang="nl-NL" sz="32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lang="nl-NL" sz="3200" i="1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i="1" noProof="0" dirty="0" smtClean="0"/>
              <a:t>Jij bent het die dat heeft gedaan.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i="1" dirty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i="1" u="sng" dirty="0" smtClean="0"/>
              <a:t>Ce </a:t>
            </a:r>
            <a:r>
              <a:rPr lang="nl-NL" sz="3200" i="1" u="sng" dirty="0" err="1" smtClean="0"/>
              <a:t>sont</a:t>
            </a:r>
            <a:r>
              <a:rPr lang="nl-NL" sz="3200" i="1" dirty="0" smtClean="0"/>
              <a:t> </a:t>
            </a:r>
            <a:r>
              <a:rPr lang="nl-NL" sz="3200" b="1" i="1" dirty="0" err="1" smtClean="0">
                <a:solidFill>
                  <a:srgbClr val="FF0000"/>
                </a:solidFill>
              </a:rPr>
              <a:t>eux</a:t>
            </a:r>
            <a:r>
              <a:rPr lang="nl-NL" sz="3200" i="1" dirty="0" smtClean="0"/>
              <a:t> </a:t>
            </a:r>
            <a:r>
              <a:rPr lang="nl-NL" sz="3200" i="1" dirty="0" err="1" smtClean="0"/>
              <a:t>qui</a:t>
            </a:r>
            <a:r>
              <a:rPr lang="nl-NL" sz="3200" i="1" dirty="0" smtClean="0"/>
              <a:t> </a:t>
            </a:r>
            <a:r>
              <a:rPr lang="nl-NL" sz="3200" i="1" dirty="0" err="1" smtClean="0"/>
              <a:t>ont</a:t>
            </a:r>
            <a:r>
              <a:rPr lang="nl-NL" sz="3200" i="1" dirty="0" smtClean="0"/>
              <a:t> </a:t>
            </a:r>
            <a:r>
              <a:rPr lang="nl-NL" sz="3200" i="1" dirty="0" err="1" smtClean="0"/>
              <a:t>joué</a:t>
            </a:r>
            <a:r>
              <a:rPr lang="nl-NL" sz="3200" i="1" dirty="0" smtClean="0"/>
              <a:t> au </a:t>
            </a:r>
            <a:r>
              <a:rPr lang="nl-NL" sz="3200" i="1" dirty="0" err="1" smtClean="0"/>
              <a:t>foot</a:t>
            </a:r>
            <a:r>
              <a:rPr lang="nl-NL" sz="3200" i="1" dirty="0" smtClean="0"/>
              <a:t>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i="1" dirty="0" smtClean="0"/>
              <a:t>Zij hebben gevoetbald.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i="1" u="sng" noProof="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i="1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4"/>
          <p:cNvSpPr txBox="1">
            <a:spLocks/>
          </p:cNvSpPr>
          <p:nvPr/>
        </p:nvSpPr>
        <p:spPr>
          <a:xfrm>
            <a:off x="683568" y="548680"/>
            <a:ext cx="7776864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/>
              <a:t>4</a:t>
            </a:r>
            <a:r>
              <a:rPr kumimoji="0" lang="nl-NL" sz="32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Als het alleen staat.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baseline="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baseline="0" dirty="0" smtClean="0">
                <a:solidFill>
                  <a:schemeClr val="accent6"/>
                </a:solidFill>
              </a:rPr>
              <a:t>bijvoorbeeld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i="1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</a:t>
            </a:r>
            <a:r>
              <a:rPr kumimoji="0" lang="nl-NL" sz="32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i="1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veut</a:t>
            </a:r>
            <a:r>
              <a:rPr kumimoji="0" lang="nl-NL" sz="32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du coca? – </a:t>
            </a:r>
            <a:r>
              <a:rPr kumimoji="0" lang="nl-NL" sz="3200" b="1" i="1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Lui</a:t>
            </a:r>
            <a:r>
              <a:rPr kumimoji="0" lang="nl-NL" sz="32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endParaRPr lang="nl-NL" sz="3200" i="1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i="1" noProof="0" dirty="0" smtClean="0"/>
              <a:t>Wie wil cola? – </a:t>
            </a:r>
            <a:r>
              <a:rPr lang="nl-NL" sz="3200" i="1" dirty="0" smtClean="0"/>
              <a:t>Hij!</a:t>
            </a:r>
            <a:endParaRPr lang="nl-NL" sz="3200" i="1" noProof="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i="1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153</Words>
  <Application>Microsoft Office PowerPoint</Application>
  <PresentationFormat>Diavoorstelling (4:3)</PresentationFormat>
  <Paragraphs>56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Office-thema</vt:lpstr>
      <vt:lpstr>Benadrukt persoonlijk voornaamwoord</vt:lpstr>
      <vt:lpstr>Dia 2</vt:lpstr>
      <vt:lpstr>Dia 3</vt:lpstr>
      <vt:lpstr>Dia 4</vt:lpstr>
      <vt:lpstr>Dia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Benadrukt persoonlijk voornaamwoord</dc:title>
  <dc:creator>Marieke</dc:creator>
  <cp:lastModifiedBy>Marieke</cp:lastModifiedBy>
  <cp:revision>4</cp:revision>
  <dcterms:created xsi:type="dcterms:W3CDTF">2011-10-26T10:31:21Z</dcterms:created>
  <dcterms:modified xsi:type="dcterms:W3CDTF">2012-10-29T11:09:56Z</dcterms:modified>
</cp:coreProperties>
</file>